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35" r:id="rId3"/>
    <p:sldId id="336" r:id="rId4"/>
    <p:sldId id="337" r:id="rId5"/>
    <p:sldId id="338" r:id="rId6"/>
    <p:sldId id="316" r:id="rId7"/>
    <p:sldId id="329" r:id="rId8"/>
    <p:sldId id="331" r:id="rId9"/>
    <p:sldId id="310" r:id="rId10"/>
    <p:sldId id="318" r:id="rId11"/>
    <p:sldId id="320" r:id="rId12"/>
    <p:sldId id="319" r:id="rId13"/>
    <p:sldId id="322" r:id="rId14"/>
    <p:sldId id="333" r:id="rId15"/>
    <p:sldId id="33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All</a:t>
            </a:r>
            <a:r>
              <a:rPr lang="en-US" sz="1800" baseline="0"/>
              <a:t> particles Before wash</a:t>
            </a:r>
            <a:endParaRPr lang="en-US" sz="1800"/>
          </a:p>
        </c:rich>
      </c:tx>
      <c:layout>
        <c:manualLayout>
          <c:xMode val="edge"/>
          <c:yMode val="edge"/>
          <c:x val="0.33854271057026963"/>
          <c:y val="2.63617671298545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3353207061689302E-2"/>
          <c:y val="8.2727252694114184E-2"/>
          <c:w val="0.95627950447181154"/>
          <c:h val="0.8387707563734649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Sheet1!$F$2</c:f>
              <c:strCache>
                <c:ptCount val="1"/>
                <c:pt idx="0">
                  <c:v>Before Wash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Sheet1!$G$1:$AP$1</c:f>
              <c:strCache>
                <c:ptCount val="36"/>
                <c:pt idx="0">
                  <c:v>HCR 001</c:v>
                </c:pt>
                <c:pt idx="1">
                  <c:v>HCR 002</c:v>
                </c:pt>
                <c:pt idx="2">
                  <c:v>HCR 055</c:v>
                </c:pt>
                <c:pt idx="3">
                  <c:v>HCR 072</c:v>
                </c:pt>
                <c:pt idx="4">
                  <c:v>HCR 083</c:v>
                </c:pt>
                <c:pt idx="5">
                  <c:v>HCR 087</c:v>
                </c:pt>
                <c:pt idx="6">
                  <c:v>HCR 153</c:v>
                </c:pt>
                <c:pt idx="7">
                  <c:v>HCR 154</c:v>
                </c:pt>
                <c:pt idx="8">
                  <c:v>HCR 155</c:v>
                </c:pt>
                <c:pt idx="9">
                  <c:v>HCR 156</c:v>
                </c:pt>
                <c:pt idx="10">
                  <c:v>HCR 157</c:v>
                </c:pt>
                <c:pt idx="11">
                  <c:v>HCR 158</c:v>
                </c:pt>
                <c:pt idx="12">
                  <c:v>HCR 161</c:v>
                </c:pt>
                <c:pt idx="13">
                  <c:v>HCR 164</c:v>
                </c:pt>
                <c:pt idx="14">
                  <c:v>1</c:v>
                </c:pt>
                <c:pt idx="15">
                  <c:v>3</c:v>
                </c:pt>
                <c:pt idx="16">
                  <c:v>5</c:v>
                </c:pt>
                <c:pt idx="17">
                  <c:v>7</c:v>
                </c:pt>
                <c:pt idx="18">
                  <c:v>9</c:v>
                </c:pt>
                <c:pt idx="19">
                  <c:v>12A</c:v>
                </c:pt>
                <c:pt idx="20">
                  <c:v>280A</c:v>
                </c:pt>
                <c:pt idx="21">
                  <c:v>300A</c:v>
                </c:pt>
                <c:pt idx="22">
                  <c:v>745A</c:v>
                </c:pt>
                <c:pt idx="23">
                  <c:v>825A</c:v>
                </c:pt>
                <c:pt idx="24">
                  <c:v>827A</c:v>
                </c:pt>
                <c:pt idx="25">
                  <c:v>830A</c:v>
                </c:pt>
                <c:pt idx="26">
                  <c:v>962A</c:v>
                </c:pt>
                <c:pt idx="27">
                  <c:v>991A</c:v>
                </c:pt>
                <c:pt idx="28">
                  <c:v>996A</c:v>
                </c:pt>
                <c:pt idx="29">
                  <c:v>1001A</c:v>
                </c:pt>
                <c:pt idx="30">
                  <c:v>1003A</c:v>
                </c:pt>
                <c:pt idx="31">
                  <c:v>1005A</c:v>
                </c:pt>
                <c:pt idx="32">
                  <c:v>1006A</c:v>
                </c:pt>
                <c:pt idx="33">
                  <c:v>1009A</c:v>
                </c:pt>
                <c:pt idx="34">
                  <c:v>1013A</c:v>
                </c:pt>
                <c:pt idx="35">
                  <c:v>1021A</c:v>
                </c:pt>
              </c:strCache>
            </c:strRef>
          </c:cat>
          <c:val>
            <c:numRef>
              <c:f>Sheet1!$G$2:$AP$2</c:f>
              <c:numCache>
                <c:formatCode>General</c:formatCode>
                <c:ptCount val="36"/>
                <c:pt idx="0">
                  <c:v>69</c:v>
                </c:pt>
                <c:pt idx="1">
                  <c:v>161</c:v>
                </c:pt>
                <c:pt idx="2">
                  <c:v>36</c:v>
                </c:pt>
                <c:pt idx="3">
                  <c:v>70</c:v>
                </c:pt>
                <c:pt idx="4">
                  <c:v>4</c:v>
                </c:pt>
                <c:pt idx="5">
                  <c:v>145</c:v>
                </c:pt>
                <c:pt idx="6">
                  <c:v>33</c:v>
                </c:pt>
                <c:pt idx="7">
                  <c:v>3</c:v>
                </c:pt>
                <c:pt idx="8">
                  <c:v>381</c:v>
                </c:pt>
                <c:pt idx="9">
                  <c:v>140</c:v>
                </c:pt>
                <c:pt idx="10">
                  <c:v>110</c:v>
                </c:pt>
                <c:pt idx="11">
                  <c:v>317</c:v>
                </c:pt>
                <c:pt idx="12">
                  <c:v>157</c:v>
                </c:pt>
                <c:pt idx="13">
                  <c:v>309</c:v>
                </c:pt>
                <c:pt idx="14">
                  <c:v>89</c:v>
                </c:pt>
                <c:pt idx="15">
                  <c:v>35</c:v>
                </c:pt>
                <c:pt idx="16">
                  <c:v>15</c:v>
                </c:pt>
                <c:pt idx="17">
                  <c:v>114</c:v>
                </c:pt>
                <c:pt idx="18">
                  <c:v>93</c:v>
                </c:pt>
                <c:pt idx="19">
                  <c:v>605</c:v>
                </c:pt>
                <c:pt idx="20">
                  <c:v>1251</c:v>
                </c:pt>
                <c:pt idx="21">
                  <c:v>1054</c:v>
                </c:pt>
                <c:pt idx="22">
                  <c:v>2500</c:v>
                </c:pt>
                <c:pt idx="23">
                  <c:v>993</c:v>
                </c:pt>
                <c:pt idx="24">
                  <c:v>1228</c:v>
                </c:pt>
                <c:pt idx="25">
                  <c:v>759</c:v>
                </c:pt>
                <c:pt idx="26">
                  <c:v>461</c:v>
                </c:pt>
                <c:pt idx="27">
                  <c:v>347</c:v>
                </c:pt>
                <c:pt idx="28">
                  <c:v>305</c:v>
                </c:pt>
                <c:pt idx="29">
                  <c:v>601</c:v>
                </c:pt>
                <c:pt idx="30">
                  <c:v>412</c:v>
                </c:pt>
                <c:pt idx="31">
                  <c:v>396</c:v>
                </c:pt>
                <c:pt idx="32">
                  <c:v>652</c:v>
                </c:pt>
                <c:pt idx="33">
                  <c:v>830</c:v>
                </c:pt>
                <c:pt idx="34">
                  <c:v>1522</c:v>
                </c:pt>
                <c:pt idx="35">
                  <c:v>816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E9-49D7-B130-B77DB8F4290B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85503984"/>
        <c:axId val="685489840"/>
      </c:barChart>
      <c:catAx>
        <c:axId val="685503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Plasma</a:t>
                </a:r>
                <a:r>
                  <a:rPr lang="en-US" sz="1600" baseline="0"/>
                  <a:t> </a:t>
                </a:r>
                <a:r>
                  <a:rPr lang="en-US" sz="1600"/>
                  <a:t>Sample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5489840"/>
        <c:crosses val="autoZero"/>
        <c:auto val="1"/>
        <c:lblAlgn val="ctr"/>
        <c:lblOffset val="100"/>
        <c:noMultiLvlLbl val="0"/>
      </c:catAx>
      <c:valAx>
        <c:axId val="685489840"/>
        <c:scaling>
          <c:orientation val="minMax"/>
          <c:max val="150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685503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Large Particle Before Wash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Sheet1!$F$3</c:f>
              <c:strCache>
                <c:ptCount val="1"/>
                <c:pt idx="0">
                  <c:v>Before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Sheet1!$G$1:$AP$1</c:f>
              <c:strCache>
                <c:ptCount val="36"/>
                <c:pt idx="0">
                  <c:v>HCR 001</c:v>
                </c:pt>
                <c:pt idx="1">
                  <c:v>HCR 002</c:v>
                </c:pt>
                <c:pt idx="2">
                  <c:v>HCR 055</c:v>
                </c:pt>
                <c:pt idx="3">
                  <c:v>HCR 072</c:v>
                </c:pt>
                <c:pt idx="4">
                  <c:v>HCR 083</c:v>
                </c:pt>
                <c:pt idx="5">
                  <c:v>HCR 087</c:v>
                </c:pt>
                <c:pt idx="6">
                  <c:v>HCR 153</c:v>
                </c:pt>
                <c:pt idx="7">
                  <c:v>HCR 154</c:v>
                </c:pt>
                <c:pt idx="8">
                  <c:v>HCR 155</c:v>
                </c:pt>
                <c:pt idx="9">
                  <c:v>HCR 156</c:v>
                </c:pt>
                <c:pt idx="10">
                  <c:v>HCR 157</c:v>
                </c:pt>
                <c:pt idx="11">
                  <c:v>HCR 158</c:v>
                </c:pt>
                <c:pt idx="12">
                  <c:v>HCR 161</c:v>
                </c:pt>
                <c:pt idx="13">
                  <c:v>HCR 164</c:v>
                </c:pt>
                <c:pt idx="14">
                  <c:v>1</c:v>
                </c:pt>
                <c:pt idx="15">
                  <c:v>3</c:v>
                </c:pt>
                <c:pt idx="16">
                  <c:v>5</c:v>
                </c:pt>
                <c:pt idx="17">
                  <c:v>7</c:v>
                </c:pt>
                <c:pt idx="18">
                  <c:v>9</c:v>
                </c:pt>
                <c:pt idx="19">
                  <c:v>12A</c:v>
                </c:pt>
                <c:pt idx="20">
                  <c:v>280A</c:v>
                </c:pt>
                <c:pt idx="21">
                  <c:v>300A</c:v>
                </c:pt>
                <c:pt idx="22">
                  <c:v>745A</c:v>
                </c:pt>
                <c:pt idx="23">
                  <c:v>825A</c:v>
                </c:pt>
                <c:pt idx="24">
                  <c:v>827A</c:v>
                </c:pt>
                <c:pt idx="25">
                  <c:v>830A</c:v>
                </c:pt>
                <c:pt idx="26">
                  <c:v>962A</c:v>
                </c:pt>
                <c:pt idx="27">
                  <c:v>991A</c:v>
                </c:pt>
                <c:pt idx="28">
                  <c:v>996A</c:v>
                </c:pt>
                <c:pt idx="29">
                  <c:v>1001A</c:v>
                </c:pt>
                <c:pt idx="30">
                  <c:v>1003A</c:v>
                </c:pt>
                <c:pt idx="31">
                  <c:v>1005A</c:v>
                </c:pt>
                <c:pt idx="32">
                  <c:v>1006A</c:v>
                </c:pt>
                <c:pt idx="33">
                  <c:v>1009A</c:v>
                </c:pt>
                <c:pt idx="34">
                  <c:v>1013A</c:v>
                </c:pt>
                <c:pt idx="35">
                  <c:v>1021A</c:v>
                </c:pt>
              </c:strCache>
            </c:strRef>
          </c:cat>
          <c:val>
            <c:numRef>
              <c:f>Sheet1!$G$3:$AP$3</c:f>
              <c:numCache>
                <c:formatCode>General</c:formatCode>
                <c:ptCount val="36"/>
                <c:pt idx="0">
                  <c:v>19</c:v>
                </c:pt>
                <c:pt idx="1">
                  <c:v>63</c:v>
                </c:pt>
                <c:pt idx="2">
                  <c:v>15</c:v>
                </c:pt>
                <c:pt idx="3">
                  <c:v>28</c:v>
                </c:pt>
                <c:pt idx="4">
                  <c:v>3</c:v>
                </c:pt>
                <c:pt idx="5">
                  <c:v>44</c:v>
                </c:pt>
                <c:pt idx="6">
                  <c:v>8</c:v>
                </c:pt>
                <c:pt idx="7">
                  <c:v>0</c:v>
                </c:pt>
                <c:pt idx="8">
                  <c:v>55</c:v>
                </c:pt>
                <c:pt idx="9">
                  <c:v>67</c:v>
                </c:pt>
                <c:pt idx="10">
                  <c:v>24</c:v>
                </c:pt>
                <c:pt idx="11">
                  <c:v>229</c:v>
                </c:pt>
                <c:pt idx="12">
                  <c:v>36</c:v>
                </c:pt>
                <c:pt idx="13">
                  <c:v>35</c:v>
                </c:pt>
                <c:pt idx="14">
                  <c:v>35</c:v>
                </c:pt>
                <c:pt idx="15">
                  <c:v>13</c:v>
                </c:pt>
                <c:pt idx="16">
                  <c:v>5</c:v>
                </c:pt>
                <c:pt idx="17">
                  <c:v>36</c:v>
                </c:pt>
                <c:pt idx="18">
                  <c:v>25</c:v>
                </c:pt>
                <c:pt idx="19">
                  <c:v>143</c:v>
                </c:pt>
                <c:pt idx="20">
                  <c:v>433</c:v>
                </c:pt>
                <c:pt idx="21">
                  <c:v>362</c:v>
                </c:pt>
                <c:pt idx="22">
                  <c:v>1250</c:v>
                </c:pt>
                <c:pt idx="23">
                  <c:v>95</c:v>
                </c:pt>
                <c:pt idx="24">
                  <c:v>480</c:v>
                </c:pt>
                <c:pt idx="25">
                  <c:v>284</c:v>
                </c:pt>
                <c:pt idx="26">
                  <c:v>200</c:v>
                </c:pt>
                <c:pt idx="27">
                  <c:v>69</c:v>
                </c:pt>
                <c:pt idx="28">
                  <c:v>156</c:v>
                </c:pt>
                <c:pt idx="29">
                  <c:v>110</c:v>
                </c:pt>
                <c:pt idx="30">
                  <c:v>114</c:v>
                </c:pt>
                <c:pt idx="31">
                  <c:v>171</c:v>
                </c:pt>
                <c:pt idx="32">
                  <c:v>274</c:v>
                </c:pt>
                <c:pt idx="33">
                  <c:v>159</c:v>
                </c:pt>
                <c:pt idx="34">
                  <c:v>458</c:v>
                </c:pt>
                <c:pt idx="35">
                  <c:v>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5E-4204-9A93-708A894DE7C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63389456"/>
        <c:axId val="942947728"/>
      </c:barChart>
      <c:catAx>
        <c:axId val="11633894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Plasma Sample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2947728"/>
        <c:crosses val="autoZero"/>
        <c:auto val="1"/>
        <c:lblAlgn val="ctr"/>
        <c:lblOffset val="100"/>
        <c:noMultiLvlLbl val="0"/>
      </c:catAx>
      <c:valAx>
        <c:axId val="942947728"/>
        <c:scaling>
          <c:orientation val="minMax"/>
          <c:max val="1260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Count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163389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Exosome Before wash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4239893579704591E-2"/>
          <c:y val="6.8065653351327637E-2"/>
          <c:w val="0.95945165475643335"/>
          <c:h val="0.771999261811023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Sheet1!$F$4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Sheet1!$G$1:$AP$1</c:f>
              <c:strCache>
                <c:ptCount val="36"/>
                <c:pt idx="0">
                  <c:v>HCR 001</c:v>
                </c:pt>
                <c:pt idx="1">
                  <c:v>HCR 002</c:v>
                </c:pt>
                <c:pt idx="2">
                  <c:v>HCR 055</c:v>
                </c:pt>
                <c:pt idx="3">
                  <c:v>HCR 072</c:v>
                </c:pt>
                <c:pt idx="4">
                  <c:v>HCR 083</c:v>
                </c:pt>
                <c:pt idx="5">
                  <c:v>HCR 087</c:v>
                </c:pt>
                <c:pt idx="6">
                  <c:v>HCR 153</c:v>
                </c:pt>
                <c:pt idx="7">
                  <c:v>HCR 154</c:v>
                </c:pt>
                <c:pt idx="8">
                  <c:v>HCR 155</c:v>
                </c:pt>
                <c:pt idx="9">
                  <c:v>HCR 156</c:v>
                </c:pt>
                <c:pt idx="10">
                  <c:v>HCR 157</c:v>
                </c:pt>
                <c:pt idx="11">
                  <c:v>HCR 158</c:v>
                </c:pt>
                <c:pt idx="12">
                  <c:v>HCR 161</c:v>
                </c:pt>
                <c:pt idx="13">
                  <c:v>HCR 164</c:v>
                </c:pt>
                <c:pt idx="14">
                  <c:v>1</c:v>
                </c:pt>
                <c:pt idx="15">
                  <c:v>3</c:v>
                </c:pt>
                <c:pt idx="16">
                  <c:v>5</c:v>
                </c:pt>
                <c:pt idx="17">
                  <c:v>7</c:v>
                </c:pt>
                <c:pt idx="18">
                  <c:v>9</c:v>
                </c:pt>
                <c:pt idx="19">
                  <c:v>12A</c:v>
                </c:pt>
                <c:pt idx="20">
                  <c:v>280A</c:v>
                </c:pt>
                <c:pt idx="21">
                  <c:v>300A</c:v>
                </c:pt>
                <c:pt idx="22">
                  <c:v>745A</c:v>
                </c:pt>
                <c:pt idx="23">
                  <c:v>825A</c:v>
                </c:pt>
                <c:pt idx="24">
                  <c:v>827A</c:v>
                </c:pt>
                <c:pt idx="25">
                  <c:v>830A</c:v>
                </c:pt>
                <c:pt idx="26">
                  <c:v>962A</c:v>
                </c:pt>
                <c:pt idx="27">
                  <c:v>991A</c:v>
                </c:pt>
                <c:pt idx="28">
                  <c:v>996A</c:v>
                </c:pt>
                <c:pt idx="29">
                  <c:v>1001A</c:v>
                </c:pt>
                <c:pt idx="30">
                  <c:v>1003A</c:v>
                </c:pt>
                <c:pt idx="31">
                  <c:v>1005A</c:v>
                </c:pt>
                <c:pt idx="32">
                  <c:v>1006A</c:v>
                </c:pt>
                <c:pt idx="33">
                  <c:v>1009A</c:v>
                </c:pt>
                <c:pt idx="34">
                  <c:v>1013A</c:v>
                </c:pt>
                <c:pt idx="35">
                  <c:v>1021A</c:v>
                </c:pt>
              </c:strCache>
            </c:strRef>
          </c:cat>
          <c:val>
            <c:numRef>
              <c:f>Sheet1!$G$4:$AP$4</c:f>
              <c:numCache>
                <c:formatCode>General</c:formatCode>
                <c:ptCount val="36"/>
                <c:pt idx="0">
                  <c:v>50</c:v>
                </c:pt>
                <c:pt idx="1">
                  <c:v>98</c:v>
                </c:pt>
                <c:pt idx="2">
                  <c:v>21</c:v>
                </c:pt>
                <c:pt idx="3">
                  <c:v>42</c:v>
                </c:pt>
                <c:pt idx="4">
                  <c:v>1</c:v>
                </c:pt>
                <c:pt idx="5">
                  <c:v>101</c:v>
                </c:pt>
                <c:pt idx="6">
                  <c:v>25</c:v>
                </c:pt>
                <c:pt idx="7">
                  <c:v>3</c:v>
                </c:pt>
                <c:pt idx="8">
                  <c:v>326</c:v>
                </c:pt>
                <c:pt idx="9">
                  <c:v>73</c:v>
                </c:pt>
                <c:pt idx="10">
                  <c:v>86</c:v>
                </c:pt>
                <c:pt idx="11">
                  <c:v>88</c:v>
                </c:pt>
                <c:pt idx="12">
                  <c:v>121</c:v>
                </c:pt>
                <c:pt idx="13">
                  <c:v>274</c:v>
                </c:pt>
                <c:pt idx="14">
                  <c:v>54</c:v>
                </c:pt>
                <c:pt idx="15">
                  <c:v>22</c:v>
                </c:pt>
                <c:pt idx="16">
                  <c:v>10</c:v>
                </c:pt>
                <c:pt idx="17">
                  <c:v>78</c:v>
                </c:pt>
                <c:pt idx="18">
                  <c:v>68</c:v>
                </c:pt>
                <c:pt idx="19">
                  <c:v>462</c:v>
                </c:pt>
                <c:pt idx="20">
                  <c:v>818</c:v>
                </c:pt>
                <c:pt idx="21">
                  <c:v>692</c:v>
                </c:pt>
                <c:pt idx="22">
                  <c:v>1250</c:v>
                </c:pt>
                <c:pt idx="23">
                  <c:v>898</c:v>
                </c:pt>
                <c:pt idx="24">
                  <c:v>748</c:v>
                </c:pt>
                <c:pt idx="25">
                  <c:v>475</c:v>
                </c:pt>
                <c:pt idx="26">
                  <c:v>261</c:v>
                </c:pt>
                <c:pt idx="27">
                  <c:v>278</c:v>
                </c:pt>
                <c:pt idx="28">
                  <c:v>149</c:v>
                </c:pt>
                <c:pt idx="29">
                  <c:v>491</c:v>
                </c:pt>
                <c:pt idx="30">
                  <c:v>298</c:v>
                </c:pt>
                <c:pt idx="31">
                  <c:v>225</c:v>
                </c:pt>
                <c:pt idx="32">
                  <c:v>378</c:v>
                </c:pt>
                <c:pt idx="33">
                  <c:v>671</c:v>
                </c:pt>
                <c:pt idx="34">
                  <c:v>1064</c:v>
                </c:pt>
                <c:pt idx="35">
                  <c:v>531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D0-4504-A9E1-8B94A3BAE1D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70516528"/>
        <c:axId val="1270524848"/>
      </c:barChart>
      <c:catAx>
        <c:axId val="12705165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Plasma Sample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0524848"/>
        <c:crosses val="autoZero"/>
        <c:auto val="1"/>
        <c:lblAlgn val="ctr"/>
        <c:lblOffset val="100"/>
        <c:noMultiLvlLbl val="0"/>
      </c:catAx>
      <c:valAx>
        <c:axId val="1270524848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270516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Exosomes After Wash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6175215555624184E-2"/>
          <c:y val="6.3221644659586559E-2"/>
          <c:w val="0.9538247844443758"/>
          <c:h val="0.764370826306540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Sheet1!$F$5</c:f>
              <c:strCache>
                <c:ptCount val="1"/>
                <c:pt idx="0">
                  <c:v>After Wash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Sheet1!$G$1:$AP$1</c:f>
              <c:strCache>
                <c:ptCount val="36"/>
                <c:pt idx="0">
                  <c:v>HCR 001</c:v>
                </c:pt>
                <c:pt idx="1">
                  <c:v>HCR 002</c:v>
                </c:pt>
                <c:pt idx="2">
                  <c:v>HCR 055</c:v>
                </c:pt>
                <c:pt idx="3">
                  <c:v>HCR 072</c:v>
                </c:pt>
                <c:pt idx="4">
                  <c:v>HCR 083</c:v>
                </c:pt>
                <c:pt idx="5">
                  <c:v>HCR 087</c:v>
                </c:pt>
                <c:pt idx="6">
                  <c:v>HCR 153</c:v>
                </c:pt>
                <c:pt idx="7">
                  <c:v>HCR 154</c:v>
                </c:pt>
                <c:pt idx="8">
                  <c:v>HCR 155</c:v>
                </c:pt>
                <c:pt idx="9">
                  <c:v>HCR 156</c:v>
                </c:pt>
                <c:pt idx="10">
                  <c:v>HCR 157</c:v>
                </c:pt>
                <c:pt idx="11">
                  <c:v>HCR 158</c:v>
                </c:pt>
                <c:pt idx="12">
                  <c:v>HCR 161</c:v>
                </c:pt>
                <c:pt idx="13">
                  <c:v>HCR 164</c:v>
                </c:pt>
                <c:pt idx="14">
                  <c:v>1</c:v>
                </c:pt>
                <c:pt idx="15">
                  <c:v>3</c:v>
                </c:pt>
                <c:pt idx="16">
                  <c:v>5</c:v>
                </c:pt>
                <c:pt idx="17">
                  <c:v>7</c:v>
                </c:pt>
                <c:pt idx="18">
                  <c:v>9</c:v>
                </c:pt>
                <c:pt idx="19">
                  <c:v>12A</c:v>
                </c:pt>
                <c:pt idx="20">
                  <c:v>280A</c:v>
                </c:pt>
                <c:pt idx="21">
                  <c:v>300A</c:v>
                </c:pt>
                <c:pt idx="22">
                  <c:v>745A</c:v>
                </c:pt>
                <c:pt idx="23">
                  <c:v>825A</c:v>
                </c:pt>
                <c:pt idx="24">
                  <c:v>827A</c:v>
                </c:pt>
                <c:pt idx="25">
                  <c:v>830A</c:v>
                </c:pt>
                <c:pt idx="26">
                  <c:v>962A</c:v>
                </c:pt>
                <c:pt idx="27">
                  <c:v>991A</c:v>
                </c:pt>
                <c:pt idx="28">
                  <c:v>996A</c:v>
                </c:pt>
                <c:pt idx="29">
                  <c:v>1001A</c:v>
                </c:pt>
                <c:pt idx="30">
                  <c:v>1003A</c:v>
                </c:pt>
                <c:pt idx="31">
                  <c:v>1005A</c:v>
                </c:pt>
                <c:pt idx="32">
                  <c:v>1006A</c:v>
                </c:pt>
                <c:pt idx="33">
                  <c:v>1009A</c:v>
                </c:pt>
                <c:pt idx="34">
                  <c:v>1013A</c:v>
                </c:pt>
                <c:pt idx="35">
                  <c:v>1021A</c:v>
                </c:pt>
              </c:strCache>
            </c:strRef>
          </c:cat>
          <c:val>
            <c:numRef>
              <c:f>Sheet1!$G$5:$AP$5</c:f>
              <c:numCache>
                <c:formatCode>General</c:formatCode>
                <c:ptCount val="36"/>
                <c:pt idx="0">
                  <c:v>22</c:v>
                </c:pt>
                <c:pt idx="1">
                  <c:v>74</c:v>
                </c:pt>
                <c:pt idx="2">
                  <c:v>5</c:v>
                </c:pt>
                <c:pt idx="3">
                  <c:v>8</c:v>
                </c:pt>
                <c:pt idx="4">
                  <c:v>1</c:v>
                </c:pt>
                <c:pt idx="5">
                  <c:v>37</c:v>
                </c:pt>
                <c:pt idx="6">
                  <c:v>3</c:v>
                </c:pt>
                <c:pt idx="7">
                  <c:v>2</c:v>
                </c:pt>
                <c:pt idx="8">
                  <c:v>17.333333333333332</c:v>
                </c:pt>
                <c:pt idx="9">
                  <c:v>8</c:v>
                </c:pt>
                <c:pt idx="10">
                  <c:v>12.333333333333334</c:v>
                </c:pt>
                <c:pt idx="11">
                  <c:v>17.333333333333332</c:v>
                </c:pt>
                <c:pt idx="12">
                  <c:v>25</c:v>
                </c:pt>
                <c:pt idx="13">
                  <c:v>0</c:v>
                </c:pt>
                <c:pt idx="14">
                  <c:v>18</c:v>
                </c:pt>
                <c:pt idx="15">
                  <c:v>7</c:v>
                </c:pt>
                <c:pt idx="16">
                  <c:v>5</c:v>
                </c:pt>
                <c:pt idx="17">
                  <c:v>33</c:v>
                </c:pt>
                <c:pt idx="18">
                  <c:v>46</c:v>
                </c:pt>
                <c:pt idx="19">
                  <c:v>142.66666666666666</c:v>
                </c:pt>
                <c:pt idx="20">
                  <c:v>156.33333333333334</c:v>
                </c:pt>
                <c:pt idx="21">
                  <c:v>328</c:v>
                </c:pt>
                <c:pt idx="22">
                  <c:v>565.33333333333337</c:v>
                </c:pt>
                <c:pt idx="23">
                  <c:v>71.666666666666671</c:v>
                </c:pt>
                <c:pt idx="24">
                  <c:v>155.33333333333334</c:v>
                </c:pt>
                <c:pt idx="25">
                  <c:v>263.66666666666669</c:v>
                </c:pt>
                <c:pt idx="26">
                  <c:v>72</c:v>
                </c:pt>
                <c:pt idx="27">
                  <c:v>120</c:v>
                </c:pt>
                <c:pt idx="28">
                  <c:v>136</c:v>
                </c:pt>
                <c:pt idx="29">
                  <c:v>394</c:v>
                </c:pt>
                <c:pt idx="30">
                  <c:v>289</c:v>
                </c:pt>
                <c:pt idx="31">
                  <c:v>105</c:v>
                </c:pt>
                <c:pt idx="32">
                  <c:v>201</c:v>
                </c:pt>
                <c:pt idx="33">
                  <c:v>404</c:v>
                </c:pt>
                <c:pt idx="34">
                  <c:v>302</c:v>
                </c:pt>
                <c:pt idx="35">
                  <c:v>208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56-46BA-99E4-1FEAE663E7C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50017120"/>
        <c:axId val="1158302160"/>
      </c:barChart>
      <c:catAx>
        <c:axId val="9500171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Plasma Sample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8302160"/>
        <c:crosses val="autoZero"/>
        <c:auto val="1"/>
        <c:lblAlgn val="ctr"/>
        <c:lblOffset val="100"/>
        <c:noMultiLvlLbl val="0"/>
      </c:catAx>
      <c:valAx>
        <c:axId val="1158302160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950017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D4CCA-B716-4C86-ABC9-0638476CFA54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4DAC1-F63D-48B2-BD73-8DDE81B8E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2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4DAC1-F63D-48B2-BD73-8DDE81B8EF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78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4DAC1-F63D-48B2-BD73-8DDE81B8EF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29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4DAC1-F63D-48B2-BD73-8DDE81B8EF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96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4DAC1-F63D-48B2-BD73-8DDE81B8EF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07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C987-3F95-4AE6-B929-616BC7155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E820D-A81A-4C2F-81F6-8CC8B75D5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F5C0D-7182-4F02-841A-5545C0DC8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336B-0FB0-4317-A3E1-6DB012DD1F4C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1523-E868-4571-A1DC-211A997A1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F76E9-18B9-43B4-8BFF-1AEAFFB6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637-B51C-49CA-A3AE-89D396B80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02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4612B-A605-4044-8300-532A60523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C8780-C998-464C-BA25-27F875C25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15315-DF34-4BAF-A8BA-6A940FDFD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336B-0FB0-4317-A3E1-6DB012DD1F4C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61925-D8F6-440F-8AA2-50C0FE50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0071E-2A15-4203-ABC8-C5F48873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637-B51C-49CA-A3AE-89D396B80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0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101553-3ECC-4A60-9D0C-9FBEC7E80E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3730BC-4B3D-4612-84E2-D583CCA93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8DA18-0D1E-4B72-BFC2-57395041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336B-0FB0-4317-A3E1-6DB012DD1F4C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C81B1-62D2-49AD-9804-39000D59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B465-EED2-4D33-ABA7-5F55ECA8A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637-B51C-49CA-A3AE-89D396B80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2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2046-621E-4423-ADE3-9A14462A0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9F692-39B4-4049-A522-5A368C559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4EA9A-0601-42C6-98EF-1DE38535D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336B-0FB0-4317-A3E1-6DB012DD1F4C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26F1C-7075-4876-80FB-25F9BC9B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96A80-7241-4123-8938-A20D4FC7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637-B51C-49CA-A3AE-89D396B80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00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9173-CB8A-4E96-A698-DBA4D804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D0CCA-912F-4099-975B-7A1811F56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46A7F-AC41-4EA9-B673-63313678E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336B-0FB0-4317-A3E1-6DB012DD1F4C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D6C75-F19A-4203-BB6B-17F2B922D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80EB5-9BA1-45DC-ACAE-05C4EF2BD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637-B51C-49CA-A3AE-89D396B80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74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3D70-62EB-4AC5-A357-72FD08E8B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DBD99-B8F8-4BC7-9A8F-5EAC730C6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E401D-D2E3-468F-A231-0CE9F6AAD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F26B6-BE5A-4F5C-AD7D-8F403E43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336B-0FB0-4317-A3E1-6DB012DD1F4C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A9264-081D-4A13-B4FD-CFCE2B913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F99B3-489B-4711-8B48-7E8703F2F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637-B51C-49CA-A3AE-89D396B80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9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977E2-4015-4FCA-A4D3-F26D519E1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A52BA-6BAC-4E42-BE98-B2BC27F02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2C8043-8E25-46A2-B190-AC5E03008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DE049-C625-4508-9720-505A382AA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BE70C5-D4C3-4E20-A297-E78EB1ABD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83E909-5E2A-4AD6-BE04-D7C4A77DA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336B-0FB0-4317-A3E1-6DB012DD1F4C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F983F1-D1D7-4C0B-B86A-A614F7360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44DE8C-1DF3-46BD-BC59-8D48A2081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637-B51C-49CA-A3AE-89D396B80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68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7A57C-6020-4213-A885-6C0E80760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57CF2E-0D15-45E3-97FA-B9965BF0D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336B-0FB0-4317-A3E1-6DB012DD1F4C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9D076E-5A53-41FA-A069-A2C4C55F9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16E3A-333F-403B-B278-EF3AA4B02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637-B51C-49CA-A3AE-89D396B80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13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8732DD-50AD-4BCD-8600-3CC009BF9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336B-0FB0-4317-A3E1-6DB012DD1F4C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73177-4E31-4535-88BA-6475C3A5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448F0-CE34-4665-B406-6778529E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637-B51C-49CA-A3AE-89D396B80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1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7393-2056-45C4-B51A-D8735371F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95EE2-4450-4032-B155-4A8DBF938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27E8AE-12B3-4055-96D9-3189CC4EB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C1FDD-F288-4AEA-A1EE-4B90EAC1C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336B-0FB0-4317-A3E1-6DB012DD1F4C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BEBEE-A3B3-49C7-979D-6C551218A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6A227-F81F-4750-A5E4-53122DA75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637-B51C-49CA-A3AE-89D396B80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4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46BFB-D5FD-4A26-9886-5C1AC1372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B3ACE9-6F69-4745-BE42-02095B74BB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F2D6D2-2AF5-4033-A1A6-2EB419F36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6E0BE-6017-4CDB-85E7-570DE850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336B-0FB0-4317-A3E1-6DB012DD1F4C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99C91-6578-434D-9E36-D8A501F56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47613-5A18-4CFB-8F88-05B20291D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637-B51C-49CA-A3AE-89D396B80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6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155432-A277-43FC-AE8D-A6F669250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BEB52-8AB7-440C-9061-90B0D775E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DCA8B-315B-4DC6-B432-4BDE95F81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1336B-0FB0-4317-A3E1-6DB012DD1F4C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60247-C8B4-4896-BC91-F4859370D4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3E522-E569-4D1A-A0BD-665A43965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83637-B51C-49CA-A3AE-89D396B80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8.wdp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27.png"/><Relationship Id="rId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A2A5E-2833-4E17-841A-D18D3720A4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Monitoring particle and exosome count of cancer patient plasma post treatment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55C0A0-EC22-4DC4-9896-AF33046CA2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Pres. By Nareg Ohannesian</a:t>
            </a:r>
          </a:p>
        </p:txBody>
      </p:sp>
    </p:spTree>
    <p:extLst>
      <p:ext uri="{BB962C8B-B14F-4D97-AF65-F5344CB8AC3E}">
        <p14:creationId xmlns:p14="http://schemas.microsoft.com/office/powerpoint/2010/main" val="806484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F49C155C-56FF-4F31-B9AC-8F9381E19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029" y="2345110"/>
            <a:ext cx="3360633" cy="3366457"/>
          </a:xfrm>
          <a:prstGeom prst="rect">
            <a:avLst/>
          </a:prstGeom>
        </p:spPr>
      </p:pic>
      <p:pic>
        <p:nvPicPr>
          <p:cNvPr id="7" name="Picture 6" descr="A firework in the sky&#10;&#10;Description automatically generated with low confidence">
            <a:extLst>
              <a:ext uri="{FF2B5EF4-FFF2-40B4-BE49-F238E27FC236}">
                <a16:creationId xmlns:a16="http://schemas.microsoft.com/office/drawing/2014/main" id="{C0509264-A0FA-4BD8-B508-AFB2CEB5E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999" y="2339286"/>
            <a:ext cx="3360632" cy="337228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4 (similar to healthy plasma)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96622" y="1687641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90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7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71787" y="555597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8670455-83BD-454B-8647-9B83EEF266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40" t="18045" r="57706" b="12142"/>
          <a:stretch/>
        </p:blipFill>
        <p:spPr>
          <a:xfrm>
            <a:off x="230451" y="2236666"/>
            <a:ext cx="4413931" cy="365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60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tree, outdoor, white, star&#10;&#10;Description automatically generated">
            <a:extLst>
              <a:ext uri="{FF2B5EF4-FFF2-40B4-BE49-F238E27FC236}">
                <a16:creationId xmlns:a16="http://schemas.microsoft.com/office/drawing/2014/main" id="{6625D2E3-ACEC-4AE3-BE80-A83A26296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622" y="2331318"/>
            <a:ext cx="3360617" cy="3395563"/>
          </a:xfrm>
          <a:prstGeom prst="rect">
            <a:avLst/>
          </a:prstGeom>
        </p:spPr>
      </p:pic>
      <p:pic>
        <p:nvPicPr>
          <p:cNvPr id="8" name="Picture 7" descr="Water droplets on a black background&#10;&#10;Description automatically generated">
            <a:extLst>
              <a:ext uri="{FF2B5EF4-FFF2-40B4-BE49-F238E27FC236}">
                <a16:creationId xmlns:a16="http://schemas.microsoft.com/office/drawing/2014/main" id="{37ACAD6C-CAE1-4BAD-A366-37DC13800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700" y="2331318"/>
            <a:ext cx="3360616" cy="339556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5 (similar to cancer plasma)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96622" y="1687641"/>
            <a:ext cx="2363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1521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431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71787" y="555597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40854" y="6410804"/>
            <a:ext cx="614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15.3 % of exosome have positive response to miRNA-21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C858B-C39F-44CF-870E-0125455C8F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83" t="16494" r="30106" b="11852"/>
          <a:stretch/>
        </p:blipFill>
        <p:spPr>
          <a:xfrm>
            <a:off x="319245" y="2331318"/>
            <a:ext cx="4083601" cy="339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4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star, dark, night&#10;&#10;Description automatically generated">
            <a:extLst>
              <a:ext uri="{FF2B5EF4-FFF2-40B4-BE49-F238E27FC236}">
                <a16:creationId xmlns:a16="http://schemas.microsoft.com/office/drawing/2014/main" id="{CE987597-3288-42C8-BBDC-C0F9C82B8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85" y="2345111"/>
            <a:ext cx="3360633" cy="3395579"/>
          </a:xfrm>
          <a:prstGeom prst="rect">
            <a:avLst/>
          </a:prstGeom>
        </p:spPr>
      </p:pic>
      <p:pic>
        <p:nvPicPr>
          <p:cNvPr id="5" name="Picture 4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1049822E-213B-4C3B-897C-F5A167785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30" y="2345111"/>
            <a:ext cx="3360634" cy="33955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6 (similar to healthy plasma)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96622" y="1687641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59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12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71787" y="555597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29A4A8-3B61-4946-92E2-D91B0E28F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61" t="16292" r="29731" b="11853"/>
          <a:stretch/>
        </p:blipFill>
        <p:spPr>
          <a:xfrm>
            <a:off x="250562" y="2264405"/>
            <a:ext cx="4440382" cy="37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52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ree, outdoor, light, night&#10;&#10;Description automatically generated">
            <a:extLst>
              <a:ext uri="{FF2B5EF4-FFF2-40B4-BE49-F238E27FC236}">
                <a16:creationId xmlns:a16="http://schemas.microsoft.com/office/drawing/2014/main" id="{017A9D34-A7B0-4068-A4F9-D175C793D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711" y="2321000"/>
            <a:ext cx="3379658" cy="3408944"/>
          </a:xfrm>
          <a:prstGeom prst="rect">
            <a:avLst/>
          </a:prstGeom>
        </p:spPr>
      </p:pic>
      <p:pic>
        <p:nvPicPr>
          <p:cNvPr id="5" name="Picture 4" descr="A picture containing night, star, outdoor object, night sky&#10;&#10;Description automatically generated">
            <a:extLst>
              <a:ext uri="{FF2B5EF4-FFF2-40B4-BE49-F238E27FC236}">
                <a16:creationId xmlns:a16="http://schemas.microsoft.com/office/drawing/2014/main" id="{FEF1F2FC-4636-4535-8CF7-438D89513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6000"/>
                    </a14:imgEffect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615" y="2331318"/>
            <a:ext cx="3381047" cy="33986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7 (similar to cancer plasma)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96622" y="1687641"/>
            <a:ext cx="2363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1205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314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71787" y="555597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40854" y="6410804"/>
            <a:ext cx="614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18.8 % of exosome have positive response to miRNA-21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E74D2-9C93-4690-8C9D-ADB69D802B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00" t="18943" r="29731" b="13436"/>
          <a:stretch/>
        </p:blipFill>
        <p:spPr>
          <a:xfrm>
            <a:off x="140854" y="2506098"/>
            <a:ext cx="4398322" cy="339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32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BD03F558-A92D-4DC3-B439-D093B40FC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45" y="2331318"/>
            <a:ext cx="3318117" cy="3398626"/>
          </a:xfrm>
          <a:prstGeom prst="rect">
            <a:avLst/>
          </a:prstGeom>
        </p:spPr>
      </p:pic>
      <p:pic>
        <p:nvPicPr>
          <p:cNvPr id="4" name="Picture 3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CE03E73A-4C88-48CF-AFAA-A383D73327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6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21" y="2331318"/>
            <a:ext cx="3318117" cy="33986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9 (similar to cancer plasma)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96622" y="1687641"/>
            <a:ext cx="2363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1679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171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71787" y="555597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40854" y="6410804"/>
            <a:ext cx="614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 % of exosome have positive response to miRNA-21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C36C7-41CA-4964-9E25-A46246286A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882" t="18943" r="30412" b="12852"/>
          <a:stretch/>
        </p:blipFill>
        <p:spPr>
          <a:xfrm>
            <a:off x="273378" y="2331318"/>
            <a:ext cx="4345742" cy="349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29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9AD1-5EC9-4AB9-A8E7-8213C95B3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plasma count after treatment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CFA74E-B77B-4A25-868B-47C9FDA7F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182572"/>
              </p:ext>
            </p:extLst>
          </p:nvPr>
        </p:nvGraphicFramePr>
        <p:xfrm>
          <a:off x="990601" y="2184400"/>
          <a:ext cx="10756899" cy="3179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5211">
                  <a:extLst>
                    <a:ext uri="{9D8B030D-6E8A-4147-A177-3AD203B41FA5}">
                      <a16:colId xmlns:a16="http://schemas.microsoft.com/office/drawing/2014/main" val="11249396"/>
                    </a:ext>
                  </a:extLst>
                </a:gridCol>
                <a:gridCol w="1195211">
                  <a:extLst>
                    <a:ext uri="{9D8B030D-6E8A-4147-A177-3AD203B41FA5}">
                      <a16:colId xmlns:a16="http://schemas.microsoft.com/office/drawing/2014/main" val="413441744"/>
                    </a:ext>
                  </a:extLst>
                </a:gridCol>
                <a:gridCol w="1195211">
                  <a:extLst>
                    <a:ext uri="{9D8B030D-6E8A-4147-A177-3AD203B41FA5}">
                      <a16:colId xmlns:a16="http://schemas.microsoft.com/office/drawing/2014/main" val="3928315626"/>
                    </a:ext>
                  </a:extLst>
                </a:gridCol>
                <a:gridCol w="1195211">
                  <a:extLst>
                    <a:ext uri="{9D8B030D-6E8A-4147-A177-3AD203B41FA5}">
                      <a16:colId xmlns:a16="http://schemas.microsoft.com/office/drawing/2014/main" val="1976922111"/>
                    </a:ext>
                  </a:extLst>
                </a:gridCol>
                <a:gridCol w="1195211">
                  <a:extLst>
                    <a:ext uri="{9D8B030D-6E8A-4147-A177-3AD203B41FA5}">
                      <a16:colId xmlns:a16="http://schemas.microsoft.com/office/drawing/2014/main" val="2698925485"/>
                    </a:ext>
                  </a:extLst>
                </a:gridCol>
                <a:gridCol w="1195211">
                  <a:extLst>
                    <a:ext uri="{9D8B030D-6E8A-4147-A177-3AD203B41FA5}">
                      <a16:colId xmlns:a16="http://schemas.microsoft.com/office/drawing/2014/main" val="2806866132"/>
                    </a:ext>
                  </a:extLst>
                </a:gridCol>
                <a:gridCol w="1195211">
                  <a:extLst>
                    <a:ext uri="{9D8B030D-6E8A-4147-A177-3AD203B41FA5}">
                      <a16:colId xmlns:a16="http://schemas.microsoft.com/office/drawing/2014/main" val="2002310283"/>
                    </a:ext>
                  </a:extLst>
                </a:gridCol>
                <a:gridCol w="1195211">
                  <a:extLst>
                    <a:ext uri="{9D8B030D-6E8A-4147-A177-3AD203B41FA5}">
                      <a16:colId xmlns:a16="http://schemas.microsoft.com/office/drawing/2014/main" val="2785177235"/>
                    </a:ext>
                  </a:extLst>
                </a:gridCol>
                <a:gridCol w="1195211">
                  <a:extLst>
                    <a:ext uri="{9D8B030D-6E8A-4147-A177-3AD203B41FA5}">
                      <a16:colId xmlns:a16="http://schemas.microsoft.com/office/drawing/2014/main" val="1157646085"/>
                    </a:ext>
                  </a:extLst>
                </a:gridCol>
              </a:tblGrid>
              <a:tr h="754945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12A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24A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9 745A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323985"/>
                  </a:ext>
                </a:extLst>
              </a:tr>
              <a:tr h="754945">
                <a:tc>
                  <a:txBody>
                    <a:bodyPr/>
                    <a:lstStyle/>
                    <a:p>
                      <a:r>
                        <a:rPr lang="en-US" dirty="0"/>
                        <a:t>Before Wash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1225</a:t>
                      </a:r>
                    </a:p>
                    <a:p>
                      <a:r>
                        <a:rPr lang="en-US" dirty="0"/>
                        <a:t>(684)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1710</a:t>
                      </a:r>
                    </a:p>
                    <a:p>
                      <a:r>
                        <a:rPr lang="en-US" dirty="0"/>
                        <a:t>(793)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 </a:t>
                      </a:r>
                    </a:p>
                    <a:p>
                      <a:r>
                        <a:rPr lang="en-US" dirty="0"/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  <a:p>
                      <a:r>
                        <a:rPr lang="en-US" dirty="0"/>
                        <a:t>(56)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1521</a:t>
                      </a:r>
                    </a:p>
                    <a:p>
                      <a:r>
                        <a:rPr lang="en-US" dirty="0"/>
                        <a:t>(758)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</a:t>
                      </a:r>
                    </a:p>
                    <a:p>
                      <a:r>
                        <a:rPr lang="en-US" dirty="0"/>
                        <a:t>(51)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1205</a:t>
                      </a:r>
                    </a:p>
                    <a:p>
                      <a:r>
                        <a:rPr lang="en-US" dirty="0"/>
                        <a:t>(587)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1679</a:t>
                      </a:r>
                    </a:p>
                    <a:p>
                      <a:r>
                        <a:rPr lang="en-US" dirty="0"/>
                        <a:t>(798)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22943"/>
                  </a:ext>
                </a:extLst>
              </a:tr>
              <a:tr h="754945">
                <a:tc>
                  <a:txBody>
                    <a:bodyPr/>
                    <a:lstStyle/>
                    <a:p>
                      <a:r>
                        <a:rPr lang="en-US" dirty="0"/>
                        <a:t>After Wash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626695"/>
                  </a:ext>
                </a:extLst>
              </a:tr>
              <a:tr h="754945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Cancer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Cancer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(DEAD)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Healthy</a:t>
                      </a:r>
                    </a:p>
                    <a:p>
                      <a:r>
                        <a:rPr lang="en-US" dirty="0"/>
                        <a:t>(ALIVE)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Healthy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Cancer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(DEAD)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Healthy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Cancer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Cancer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(ALIVE)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733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26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AE811-01A7-4601-8274-341874A4B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Combined all particle count (BW) of plasma samples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65720A-D879-4170-AB34-366AAC9859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22" t="16461" r="31482" b="12429"/>
          <a:stretch/>
        </p:blipFill>
        <p:spPr>
          <a:xfrm>
            <a:off x="7005636" y="1895838"/>
            <a:ext cx="4968437" cy="4072799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68C0D1E-18D8-4F7D-B376-2DCC22B4A6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6377249"/>
              </p:ext>
            </p:extLst>
          </p:nvPr>
        </p:nvGraphicFramePr>
        <p:xfrm>
          <a:off x="300036" y="1602942"/>
          <a:ext cx="6705600" cy="4977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10671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E2C05-6D09-428B-B339-0DCC6E37C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Combined Large particle count (BW) of plasma samples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5260CBC-BFF8-4B56-8A9F-E74894C4AA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9471465"/>
              </p:ext>
            </p:extLst>
          </p:nvPr>
        </p:nvGraphicFramePr>
        <p:xfrm>
          <a:off x="0" y="1663472"/>
          <a:ext cx="7553665" cy="5194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ECCC2FE-CAFB-4C31-A985-7F54158C53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03" t="17396" r="32500" b="12326"/>
          <a:stretch/>
        </p:blipFill>
        <p:spPr>
          <a:xfrm>
            <a:off x="7553665" y="2698750"/>
            <a:ext cx="4491464" cy="37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56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00D81-41C6-48AE-89ED-7D784E104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Combined exosome count (BW) of plasma samples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FFE73-62CD-4673-8DCC-CB54E5DD00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0" t="16565" r="31515" b="12997"/>
          <a:stretch/>
        </p:blipFill>
        <p:spPr>
          <a:xfrm>
            <a:off x="7820389" y="2080234"/>
            <a:ext cx="4371611" cy="3611932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B6E4B60-7BFE-4F40-865D-1A00B86D9C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2775123"/>
              </p:ext>
            </p:extLst>
          </p:nvPr>
        </p:nvGraphicFramePr>
        <p:xfrm>
          <a:off x="0" y="1447800"/>
          <a:ext cx="7708900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53234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D80CF-35D5-4560-90C3-1A92B4BAD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Combined exosome count (AW) of plasma samples</a:t>
            </a:r>
            <a:endParaRPr lang="en-US" sz="3600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9FEC97F5-2B6E-4B2C-B320-0692B13CC1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3276465"/>
              </p:ext>
            </p:extLst>
          </p:nvPr>
        </p:nvGraphicFramePr>
        <p:xfrm>
          <a:off x="0" y="1679576"/>
          <a:ext cx="7640565" cy="4969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EC59702-B3E0-4AD6-9AE1-D6FE0452C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12" t="18194" r="31485" b="12778"/>
          <a:stretch/>
        </p:blipFill>
        <p:spPr>
          <a:xfrm>
            <a:off x="7640565" y="2663825"/>
            <a:ext cx="454072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40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7B66-6738-48BA-A5AC-9026F64A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Details for post treatment plasma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F157-4FDE-40B0-BCFC-8F533B73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samples: 1, 2, 3, 4, 5, 6, 7, and 9</a:t>
            </a:r>
          </a:p>
          <a:p>
            <a:r>
              <a:rPr lang="en-US" dirty="0"/>
              <a:t>Plasma volume: 20 µl.</a:t>
            </a:r>
          </a:p>
          <a:p>
            <a:r>
              <a:rPr lang="en-US" dirty="0"/>
              <a:t>Type of Cancer: unknown.</a:t>
            </a:r>
          </a:p>
          <a:p>
            <a:r>
              <a:rPr lang="en-US" dirty="0"/>
              <a:t>Concentration: unknown.</a:t>
            </a:r>
          </a:p>
          <a:p>
            <a:r>
              <a:rPr lang="en-US" dirty="0"/>
              <a:t>Size Distribution: unknown.</a:t>
            </a:r>
          </a:p>
          <a:p>
            <a:r>
              <a:rPr lang="en-US" dirty="0"/>
              <a:t>Experimental duration: 60 min.</a:t>
            </a:r>
          </a:p>
          <a:p>
            <a:r>
              <a:rPr lang="en-US" dirty="0"/>
              <a:t>Antibody used: CD9, CD81, and CD63.</a:t>
            </a:r>
          </a:p>
        </p:txBody>
      </p:sp>
    </p:spTree>
    <p:extLst>
      <p:ext uri="{BB962C8B-B14F-4D97-AF65-F5344CB8AC3E}">
        <p14:creationId xmlns:p14="http://schemas.microsoft.com/office/powerpoint/2010/main" val="158655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night, star, outdoor object, night sky&#10;&#10;Description automatically generated">
            <a:extLst>
              <a:ext uri="{FF2B5EF4-FFF2-40B4-BE49-F238E27FC236}">
                <a16:creationId xmlns:a16="http://schemas.microsoft.com/office/drawing/2014/main" id="{E41F2E31-C189-4DA8-AEDD-D918E92F0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654" y="2331316"/>
            <a:ext cx="3303636" cy="3395563"/>
          </a:xfrm>
          <a:prstGeom prst="rect">
            <a:avLst/>
          </a:prstGeom>
        </p:spPr>
      </p:pic>
      <p:pic>
        <p:nvPicPr>
          <p:cNvPr id="4" name="Picture 3" descr="A picture containing tree, star, outdoor object, night sky&#10;&#10;Description automatically generated">
            <a:extLst>
              <a:ext uri="{FF2B5EF4-FFF2-40B4-BE49-F238E27FC236}">
                <a16:creationId xmlns:a16="http://schemas.microsoft.com/office/drawing/2014/main" id="{6025AE50-E7E7-4CCB-8C54-7B18D3DC8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887" y="2331315"/>
            <a:ext cx="3303637" cy="339556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1 (similar to cancer plasma)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96622" y="1687641"/>
            <a:ext cx="2363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1225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428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71787" y="555597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40854" y="6410804"/>
            <a:ext cx="701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36 % of captured exosome have positive response to miRNA-21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90B265-29F2-4D8D-B6C4-DF0BC58939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87" t="18943" r="31948" b="13333"/>
          <a:stretch/>
        </p:blipFill>
        <p:spPr>
          <a:xfrm>
            <a:off x="290668" y="2331315"/>
            <a:ext cx="4413889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77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outdoor, nature, night sky&#10;&#10;Description automatically generated">
            <a:extLst>
              <a:ext uri="{FF2B5EF4-FFF2-40B4-BE49-F238E27FC236}">
                <a16:creationId xmlns:a16="http://schemas.microsoft.com/office/drawing/2014/main" id="{4CAA9CA5-E747-4831-8AC2-BB04025FB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887" y="2348754"/>
            <a:ext cx="3303637" cy="3389520"/>
          </a:xfrm>
          <a:prstGeom prst="rect">
            <a:avLst/>
          </a:prstGeom>
        </p:spPr>
      </p:pic>
      <p:pic>
        <p:nvPicPr>
          <p:cNvPr id="5" name="Picture 4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A652DA97-704B-4FCC-A305-5E5976A1F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871" y="2348754"/>
            <a:ext cx="3303637" cy="33895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2 (similar to cancer plasma)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96622" y="1687641"/>
            <a:ext cx="2363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1710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292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71787" y="555597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40854" y="6410804"/>
            <a:ext cx="701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69B16-D222-41B4-BE2D-2084C2C91E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881" t="17869" r="30181" b="12989"/>
          <a:stretch/>
        </p:blipFill>
        <p:spPr>
          <a:xfrm>
            <a:off x="171607" y="2238489"/>
            <a:ext cx="4464787" cy="362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30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 object, star, night sky&#10;&#10;Description automatically generated">
            <a:extLst>
              <a:ext uri="{FF2B5EF4-FFF2-40B4-BE49-F238E27FC236}">
                <a16:creationId xmlns:a16="http://schemas.microsoft.com/office/drawing/2014/main" id="{35DCFFDD-5FF2-466F-848B-7906CA806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871" y="2331317"/>
            <a:ext cx="3337576" cy="3372282"/>
          </a:xfrm>
          <a:prstGeom prst="rect">
            <a:avLst/>
          </a:prstGeom>
        </p:spPr>
      </p:pic>
      <p:pic>
        <p:nvPicPr>
          <p:cNvPr id="6" name="Picture 5" descr="A picture containing outdoor object, star, night, dark&#10;&#10;Description automatically generated">
            <a:extLst>
              <a:ext uri="{FF2B5EF4-FFF2-40B4-BE49-F238E27FC236}">
                <a16:creationId xmlns:a16="http://schemas.microsoft.com/office/drawing/2014/main" id="{58D75516-6E4D-4DCA-9F75-DE024F82F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226" y="2331318"/>
            <a:ext cx="3337575" cy="337228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 3 (similar to healthy plasma)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96622" y="1687641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32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11</a:t>
            </a:r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71787" y="555597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CF455-BC12-406D-A1DB-01CD31B165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500" t="16581" r="57192" b="12650"/>
          <a:stretch/>
        </p:blipFill>
        <p:spPr>
          <a:xfrm>
            <a:off x="140855" y="2331318"/>
            <a:ext cx="4276579" cy="348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26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7401</TotalTime>
  <Words>549</Words>
  <Application>Microsoft Office PowerPoint</Application>
  <PresentationFormat>Widescreen</PresentationFormat>
  <Paragraphs>135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Monitoring particle and exosome count of cancer patient plasma post treatment</vt:lpstr>
      <vt:lpstr>Combined all particle count (BW) of plasma samples</vt:lpstr>
      <vt:lpstr>Combined Large particle count (BW) of plasma samples</vt:lpstr>
      <vt:lpstr>Combined exosome count (BW) of plasma samples</vt:lpstr>
      <vt:lpstr>Combined exosome count (AW) of plasma samples</vt:lpstr>
      <vt:lpstr>Experimental Details for post treatment plasma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 of plasma count after treatment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nareg ohannesian</dc:creator>
  <cp:lastModifiedBy>nareg ohannesian</cp:lastModifiedBy>
  <cp:revision>56</cp:revision>
  <dcterms:created xsi:type="dcterms:W3CDTF">2021-11-09T23:01:24Z</dcterms:created>
  <dcterms:modified xsi:type="dcterms:W3CDTF">2021-12-23T18:00:56Z</dcterms:modified>
</cp:coreProperties>
</file>